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3"/>
  </p:notesMasterIdLst>
  <p:sldIdLst>
    <p:sldId id="256" r:id="rId2"/>
  </p:sldIdLst>
  <p:sldSz cx="9601200" cy="12801600" type="A3"/>
  <p:notesSz cx="6858000" cy="9144000"/>
  <p:embeddedFontLst>
    <p:embeddedFont>
      <p:font typeface="Arial Narrow" panose="020B0606020202030204" pitchFamily="34" charset="0"/>
      <p:regular r:id="rId4"/>
      <p:bold r:id="rId5"/>
      <p:italic r:id="rId6"/>
      <p:boldItalic r:id="rId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08D840-C4B9-CE60-01BF-8701FAD79C6E}" name="Kari Jyrkkä" initials="KJ" userId="S::kajyrkka@oamk.fi::0182d398-07c2-4430-a729-36d10ccea24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B7CD"/>
    <a:srgbClr val="6582B1"/>
    <a:srgbClr val="A7CACD"/>
    <a:srgbClr val="6AA6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5" d="100"/>
          <a:sy n="35" d="100"/>
        </p:scale>
        <p:origin x="21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fi-FI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fi-FI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hree content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50215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344564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3"/>
          </p:nvPr>
        </p:nvSpPr>
        <p:spPr>
          <a:xfrm>
            <a:off x="638913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502152" y="2757268"/>
            <a:ext cx="8700800" cy="85271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00"/>
              </a:spcBef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wo conten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502152" y="2765250"/>
            <a:ext cx="4307340" cy="8519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2"/>
          </p:nvPr>
        </p:nvSpPr>
        <p:spPr>
          <a:xfrm>
            <a:off x="4898392" y="2765250"/>
            <a:ext cx="4304562" cy="8519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502152" y="909737"/>
            <a:ext cx="8700800" cy="7971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Arial Narrow"/>
              <a:buNone/>
              <a:defRPr sz="32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ftr" idx="11"/>
          </p:nvPr>
        </p:nvSpPr>
        <p:spPr>
          <a:xfrm>
            <a:off x="502152" y="1720777"/>
            <a:ext cx="8700800" cy="6450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300" b="0" i="0" u="none" strike="noStrike" cap="none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cxnSp>
        <p:nvCxnSpPr>
          <p:cNvPr id="12" name="Shape 12"/>
          <p:cNvCxnSpPr/>
          <p:nvPr/>
        </p:nvCxnSpPr>
        <p:spPr>
          <a:xfrm>
            <a:off x="502152" y="2479383"/>
            <a:ext cx="8700800" cy="0"/>
          </a:xfrm>
          <a:prstGeom prst="straightConnector1">
            <a:avLst/>
          </a:prstGeom>
          <a:noFill/>
          <a:ln w="9525" cap="flat" cmpd="sng">
            <a:solidFill>
              <a:srgbClr val="FC740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Shape 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43828" y="308876"/>
            <a:ext cx="2886456" cy="36271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487427" y="11666664"/>
            <a:ext cx="8700800" cy="284477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fi-FI" sz="1200" b="0" i="0" u="none" strike="noStrike" cap="none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29" name="Shape 29"/>
          <p:cNvSpPr/>
          <p:nvPr/>
        </p:nvSpPr>
        <p:spPr>
          <a:xfrm>
            <a:off x="383464" y="11951141"/>
            <a:ext cx="8700800" cy="607134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>
              <a:buSzPct val="25000"/>
            </a:pPr>
            <a:endParaRPr lang="fi-FI" sz="1200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83464" y="2796841"/>
            <a:ext cx="2932510" cy="8869818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Projektin tavoite</a:t>
            </a: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dirty="0"/>
              <a:t>Tehtävänämme oli rakentaa kiihty-vyysanturidataa käsittelevä järjes-telmä. nRF 5340 –kehitysalusta lukee kiihtyvyysanturia, laskee anturin suun-nan ja lähettää suuntatiedon Bluetooth LE -yhteyden yli Raspberry Pi 3 B -laitteelle. Raspberry Pi lähettää vastaanotetun tiedon Linux-serverillä sijaitsevaan tietokantaan. (Kuva 1.) Samalla tutustuimme Scrum-meto-dologiaan ja Kanban-tauluihin.</a:t>
            </a: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nRF 5340 DK ja kiihtyvyysanturi</a:t>
            </a:r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dirty="0"/>
              <a:t>Kehitysalustamme lukee analogipin-neiltä muutaman sekunnin välein anturin x- y- ja z-akseleilla mittaamaa kiihtyvyyttä. </a:t>
            </a:r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dirty="0"/>
              <a:t>Alustalla oleva ohjelma mainostaa suuntatiedot sisältävää BLE-palvelua ja vastaanottaa tilauspyyntöjä ulkoi-silta laitteilta. Kun palvelulla on tilaaja, ohjelma lähettää jokaisen mittauksen yhteydessä tilaajalle paketin, joka sisältää mittauksesta saadut arvot ja lasketun suuntatiedon.</a:t>
            </a:r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just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algn="just" eaLnBrk="0" hangingPunct="0">
              <a:spcAft>
                <a:spcPts val="300"/>
              </a:spcAft>
              <a:buSzPct val="25000"/>
            </a:pPr>
            <a:r>
              <a:rPr lang="fi-FI" i="1" dirty="0"/>
              <a:t>KUVA 1. Projektimme arkkitehtuuri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3315972" y="2796836"/>
            <a:ext cx="3058555" cy="7154055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sz="1500" b="1" i="0" u="none" strike="noStrike" cap="none" dirty="0">
                <a:latin typeface="Arial Narrow"/>
                <a:ea typeface="Arial Narrow"/>
                <a:cs typeface="Arial Narrow"/>
              </a:rPr>
              <a:t>Koneäly suunnan laskemisessa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nRF 5340 –alustan haluttiin pystyvän laskemaan mihin kuudesta eri suunnasta se osoittaa milläkin hetkellä. Toteutimme suunnan laskemiseen kaksi koneoppimisalgoritmia; kirjoitimme itse k-keskiarvoklusterointialgoritmin (kuva 2) sekä koulutimme lisätyönä Keras-kirjastoa käyttämällä  yksikerroksisen konvoluutioneuroverkon. </a:t>
            </a:r>
          </a:p>
          <a:p>
            <a:pPr algn="just">
              <a:spcAft>
                <a:spcPts val="300"/>
              </a:spcAft>
              <a:buSzPct val="25000"/>
            </a:pPr>
            <a:endParaRPr lang="fi-FI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sz="1500" b="0" i="1" u="none" strike="noStrike" cap="none" dirty="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KUVA 2. </a:t>
            </a:r>
            <a:r>
              <a:rPr lang="fi-FI" i="1" dirty="0"/>
              <a:t>K-keskiarvoalgoritmi yhden laskukierroksen jälkeen</a:t>
            </a:r>
          </a:p>
          <a:p>
            <a:pPr marL="0" marR="0" lvl="0" indent="0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Algoritmit koulutettuamme loimme nRF 5340 -alustalle ohjelmat, jotka matkivat rakenteeltaan kouluttamiamme algorit-meja, ja hyödynsivät laskuissaan algo-ritmeista tuotuja opetettuja muuttujia. 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3"/>
          </p:nvPr>
        </p:nvSpPr>
        <p:spPr>
          <a:xfrm>
            <a:off x="6389124" y="2796837"/>
            <a:ext cx="2960999" cy="7016495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/>
              <a:t>Raspberry Pi</a:t>
            </a: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Loimme Raspberry Pin datanlukuohjel-man  Bleak-kirjaston avulla. Ohjelma skannaa Bluetooth LE –mainoksia ja muodostaa yhteyden laitteisiin, jotka mainostavat kiihtyvyysanturipalveluam-me. Lähetettyä dataa vastaanottaes-saan ohjelma purkaa datan ja lähettää sen MySQL-palvelimelle mysql-kirjaston avulla.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>
              <a:spcAft>
                <a:spcPts val="300"/>
              </a:spcAft>
              <a:buSzPct val="25000"/>
            </a:pPr>
            <a:r>
              <a:rPr lang="fi-FI" b="1" dirty="0"/>
              <a:t>Projektin eteneminen ja l</a:t>
            </a:r>
            <a:r>
              <a:rPr lang="fi-FI" sz="1500" b="1" i="0" u="none" strike="noStrike" cap="none" dirty="0">
                <a:latin typeface="Arial Narrow"/>
                <a:ea typeface="Arial Narrow"/>
                <a:cs typeface="Arial Narrow"/>
              </a:rPr>
              <a:t>opputulos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Pysyimme projektin aikana hyvin aikataulussa muutamilla pienillä poikkeuksilla. Projekti onnistui hyvin ja saimme aikaan toimivan järjestelmän tehtävänannon mukaisesti (kuva 3.)</a:t>
            </a:r>
            <a:endParaRPr lang="fi-FI" i="1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i="1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i="1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i="1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>
              <a:spcAft>
                <a:spcPts val="300"/>
              </a:spcAft>
              <a:buSzPct val="25000"/>
            </a:pPr>
            <a:r>
              <a:rPr lang="fi-FI" sz="1500" b="0" i="1" u="none" strike="noStrike" cap="none" dirty="0">
                <a:latin typeface="Arial Narrow"/>
                <a:ea typeface="Arial Narrow"/>
                <a:cs typeface="Arial Narrow"/>
                <a:sym typeface="Arial Narrow"/>
              </a:rPr>
              <a:t>KUVA 3. Laitteistomme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71F536-44A0-4244-AEA3-2A3308C35A78}"/>
              </a:ext>
            </a:extLst>
          </p:cNvPr>
          <p:cNvSpPr txBox="1"/>
          <p:nvPr/>
        </p:nvSpPr>
        <p:spPr>
          <a:xfrm>
            <a:off x="0" y="1"/>
            <a:ext cx="9601200" cy="2512363"/>
          </a:xfrm>
          <a:prstGeom prst="rect">
            <a:avLst/>
          </a:prstGeom>
          <a:solidFill>
            <a:srgbClr val="49B7CD"/>
          </a:solidFill>
        </p:spPr>
        <p:txBody>
          <a:bodyPr wrap="square" rtlCol="0">
            <a:spAutoFit/>
          </a:bodyPr>
          <a:lstStyle/>
          <a:p>
            <a:endParaRPr lang="fi-FI"/>
          </a:p>
        </p:txBody>
      </p:sp>
      <p:sp>
        <p:nvSpPr>
          <p:cNvPr id="20" name="Shape 31">
            <a:extLst>
              <a:ext uri="{FF2B5EF4-FFF2-40B4-BE49-F238E27FC236}">
                <a16:creationId xmlns:a16="http://schemas.microsoft.com/office/drawing/2014/main" id="{859BFD2F-6FEA-4047-9872-26C84A7E2CCE}"/>
              </a:ext>
            </a:extLst>
          </p:cNvPr>
          <p:cNvSpPr txBox="1"/>
          <p:nvPr/>
        </p:nvSpPr>
        <p:spPr>
          <a:xfrm>
            <a:off x="502152" y="909737"/>
            <a:ext cx="8700800" cy="797139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Arial Narrow"/>
              <a:buNone/>
            </a:pPr>
            <a:r>
              <a:rPr lang="fi-FI" sz="24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Tietoliikenteen sovellusprojekti</a:t>
            </a:r>
          </a:p>
        </p:txBody>
      </p:sp>
      <p:sp>
        <p:nvSpPr>
          <p:cNvPr id="21" name="Shape 32">
            <a:extLst>
              <a:ext uri="{FF2B5EF4-FFF2-40B4-BE49-F238E27FC236}">
                <a16:creationId xmlns:a16="http://schemas.microsoft.com/office/drawing/2014/main" id="{7D212599-4D1E-487D-BEF3-D88E6AB7AD30}"/>
              </a:ext>
            </a:extLst>
          </p:cNvPr>
          <p:cNvSpPr txBox="1"/>
          <p:nvPr/>
        </p:nvSpPr>
        <p:spPr>
          <a:xfrm>
            <a:off x="502152" y="1850779"/>
            <a:ext cx="8700800" cy="661585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 marL="0" marR="0" lvl="0" algn="l" rtl="0">
              <a:spcBef>
                <a:spcPts val="0"/>
              </a:spcBef>
              <a:buSzPct val="25000"/>
              <a:buNone/>
            </a:pPr>
            <a:r>
              <a:rPr lang="fi-FI" sz="12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Jenna Salmela, Antti Seppänen</a:t>
            </a:r>
          </a:p>
          <a:p>
            <a:pPr lvl="0">
              <a:buSzPct val="25000"/>
            </a:pPr>
            <a:r>
              <a:rPr lang="fi-FI" sz="12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Tietotekniikan tutkinto-ohjelma, laiteläheinen ohjelmointi / tietoliikenteen sovellusprojekti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A0F3090-C75C-4395-BF3C-A952D427D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708" y="142675"/>
            <a:ext cx="3176416" cy="767060"/>
          </a:xfrm>
          <a:prstGeom prst="rect">
            <a:avLst/>
          </a:prstGeom>
        </p:spPr>
      </p:pic>
      <p:pic>
        <p:nvPicPr>
          <p:cNvPr id="6" name="Picture 5" descr="A computer with wires connected to it&#10;&#10;Description automatically generated">
            <a:extLst>
              <a:ext uri="{FF2B5EF4-FFF2-40B4-BE49-F238E27FC236}">
                <a16:creationId xmlns:a16="http://schemas.microsoft.com/office/drawing/2014/main" id="{8E207FD2-0EF1-496A-AD8B-8770E5A15B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1227" y="7097432"/>
            <a:ext cx="2667000" cy="20002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sx="1000" sy="1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" name="Picture 2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BFAF6C33-D61A-E5A1-849D-87B7B05B5D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7683" y="5401203"/>
            <a:ext cx="2365834" cy="20748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sx="1000" sy="1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7EDC6C3B-5E35-D8EE-EF39-CDFF41CA67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2317" y="10097809"/>
            <a:ext cx="8860470" cy="20002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sx="1000" sy="1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amk oranssi">
  <a:themeElements>
    <a:clrScheme name="Oamk oranssi 2">
      <a:dk1>
        <a:srgbClr val="000000"/>
      </a:dk1>
      <a:lt1>
        <a:srgbClr val="FFFFFF"/>
      </a:lt1>
      <a:dk2>
        <a:srgbClr val="FD7813"/>
      </a:dk2>
      <a:lt2>
        <a:srgbClr val="E6E6E6"/>
      </a:lt2>
      <a:accent1>
        <a:srgbClr val="FD7813"/>
      </a:accent1>
      <a:accent2>
        <a:srgbClr val="FFA558"/>
      </a:accent2>
      <a:accent3>
        <a:srgbClr val="FFBC86"/>
      </a:accent3>
      <a:accent4>
        <a:srgbClr val="FFD3B1"/>
      </a:accent4>
      <a:accent5>
        <a:srgbClr val="FFE9D9"/>
      </a:accent5>
      <a:accent6>
        <a:srgbClr val="F7F4EC"/>
      </a:accent6>
      <a:hlink>
        <a:srgbClr val="2E809E"/>
      </a:hlink>
      <a:folHlink>
        <a:srgbClr val="3CA5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265</Words>
  <Application>Microsoft Office PowerPoint</Application>
  <PresentationFormat>A3 Paper (297x420 mm)</PresentationFormat>
  <Paragraphs>47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 Narrow</vt:lpstr>
      <vt:lpstr>Arial</vt:lpstr>
      <vt:lpstr>Calibri</vt:lpstr>
      <vt:lpstr>Oamk oranssi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Posterikypsyysnäyte</dc:title>
  <dc:creator>Oamk Tietotekniikka</dc:creator>
  <cp:lastModifiedBy>Jenna Salmela</cp:lastModifiedBy>
  <cp:revision>34</cp:revision>
  <dcterms:modified xsi:type="dcterms:W3CDTF">2024-12-12T09:44:15Z</dcterms:modified>
</cp:coreProperties>
</file>

<file path=docProps/thumbnail.jpeg>
</file>